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Liberation Sans"/>
                <a:cs typeface="Liberatio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Liberation Sans"/>
                <a:cs typeface="Liberatio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Liberation Sans"/>
                <a:cs typeface="Liberatio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Liberation Sans"/>
                <a:cs typeface="Liberatio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Liberation Sans"/>
                <a:cs typeface="Liberatio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003408" y="7039956"/>
            <a:ext cx="227329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Liberation Sans"/>
                <a:cs typeface="Liberatio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2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41300" y="234950"/>
            <a:ext cx="11315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Liberation Sans"/>
                <a:cs typeface="Liberation Sans"/>
              </a:rPr>
              <a:t>Obec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Eš,</a:t>
            </a:r>
            <a:r>
              <a:rPr dirty="0" sz="800" spc="-25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IČO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00511366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501251" y="234950"/>
            <a:ext cx="95186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Liberation Sans"/>
                <a:cs typeface="Liberation Sans"/>
              </a:rPr>
              <a:t>KEO4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1.13.0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20">
                <a:latin typeface="Liberation Sans"/>
                <a:cs typeface="Liberation Sans"/>
              </a:rPr>
              <a:t>UR060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429759" y="486664"/>
            <a:ext cx="1834514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Liberation Sans"/>
                <a:cs typeface="Liberation Sans"/>
              </a:rPr>
              <a:t>Střednědobý</a:t>
            </a:r>
            <a:r>
              <a:rPr dirty="0" sz="1100" spc="-35">
                <a:latin typeface="Liberation Sans"/>
                <a:cs typeface="Liberation Sans"/>
              </a:rPr>
              <a:t> </a:t>
            </a:r>
            <a:r>
              <a:rPr dirty="0" sz="1100">
                <a:latin typeface="Liberation Sans"/>
                <a:cs typeface="Liberation Sans"/>
              </a:rPr>
              <a:t>výhled</a:t>
            </a:r>
            <a:r>
              <a:rPr dirty="0" sz="1100" spc="-35">
                <a:latin typeface="Liberation Sans"/>
                <a:cs typeface="Liberation Sans"/>
              </a:rPr>
              <a:t> </a:t>
            </a:r>
            <a:r>
              <a:rPr dirty="0" sz="1100" spc="-10">
                <a:latin typeface="Liberation Sans"/>
                <a:cs typeface="Liberation Sans"/>
              </a:rPr>
              <a:t>rozpočtu</a:t>
            </a:r>
            <a:endParaRPr sz="1100">
              <a:latin typeface="Liberation Sans"/>
              <a:cs typeface="Liberation Sans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54000" y="996950"/>
            <a:ext cx="1466850" cy="401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Liberation Sans"/>
                <a:cs typeface="Liberation Sans"/>
              </a:rPr>
              <a:t>Datum</a:t>
            </a:r>
            <a:r>
              <a:rPr dirty="0" sz="800" spc="-15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sestavení:</a:t>
            </a:r>
            <a:r>
              <a:rPr dirty="0" sz="800" spc="-145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29.05.2024</a:t>
            </a:r>
            <a:endParaRPr sz="800">
              <a:latin typeface="Liberation Sans"/>
              <a:cs typeface="Liberation Sans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800">
              <a:latin typeface="Liberation Sans"/>
              <a:cs typeface="Liberation Sans"/>
            </a:endParaRPr>
          </a:p>
          <a:p>
            <a:pPr marL="451484">
              <a:lnSpc>
                <a:spcPct val="100000"/>
              </a:lnSpc>
            </a:pPr>
            <a:r>
              <a:rPr dirty="0" sz="800" spc="-10">
                <a:latin typeface="Liberation Sans"/>
                <a:cs typeface="Liberation Sans"/>
              </a:rPr>
              <a:t>Období:</a:t>
            </a:r>
            <a:r>
              <a:rPr dirty="0" sz="800" spc="-45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2025</a:t>
            </a:r>
            <a:r>
              <a:rPr dirty="0" sz="800" spc="-20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až</a:t>
            </a:r>
            <a:r>
              <a:rPr dirty="0" sz="800" spc="-20">
                <a:latin typeface="Liberation Sans"/>
                <a:cs typeface="Liberation Sans"/>
              </a:rPr>
              <a:t> 2026</a:t>
            </a:r>
            <a:endParaRPr sz="800">
              <a:latin typeface="Liberation Sans"/>
              <a:cs typeface="Liberation Sans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254000" y="1422400"/>
          <a:ext cx="10261600" cy="20123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9905"/>
                <a:gridCol w="347345"/>
                <a:gridCol w="542925"/>
                <a:gridCol w="976630"/>
                <a:gridCol w="1692274"/>
                <a:gridCol w="884554"/>
                <a:gridCol w="762000"/>
                <a:gridCol w="4470400"/>
              </a:tblGrid>
              <a:tr h="209550">
                <a:tc>
                  <a:txBody>
                    <a:bodyPr/>
                    <a:lstStyle/>
                    <a:p>
                      <a:pPr algn="ctr" marR="3619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spc="-10" b="1">
                          <a:latin typeface="Liberation Sans"/>
                          <a:cs typeface="Liberation Sans"/>
                        </a:rPr>
                        <a:t>Příjmy</a:t>
                      </a:r>
                      <a:endParaRPr sz="12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44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8755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25" b="1" i="1">
                          <a:latin typeface="Liberation Sans"/>
                          <a:cs typeface="Liberation Sans"/>
                        </a:rPr>
                        <a:t>Par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25" b="1" i="1">
                          <a:latin typeface="Liberation Sans"/>
                          <a:cs typeface="Liberation Sans"/>
                        </a:rPr>
                        <a:t>Pol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org1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org2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2222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10" b="1" i="1">
                          <a:latin typeface="Liberation Sans"/>
                          <a:cs typeface="Liberation Sans"/>
                        </a:rPr>
                        <a:t>Název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10" b="1" i="1">
                          <a:latin typeface="Liberation Sans"/>
                          <a:cs typeface="Liberation Sans"/>
                        </a:rPr>
                        <a:t>Celkem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b="1" i="1">
                          <a:latin typeface="Liberation Sans"/>
                          <a:cs typeface="Liberation Sans"/>
                        </a:rPr>
                        <a:t>rok</a:t>
                      </a:r>
                      <a:r>
                        <a:rPr dirty="0" sz="800" spc="-30" b="1" i="1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2025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b="1" i="1">
                          <a:latin typeface="Liberation Sans"/>
                          <a:cs typeface="Liberation Sans"/>
                        </a:rPr>
                        <a:t>rok</a:t>
                      </a:r>
                      <a:r>
                        <a:rPr dirty="0" sz="800" spc="-30" b="1" i="1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2026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3035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1111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daně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příjmů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fyzických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400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1112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daně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příjmů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fyzických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4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1113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daně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příjmů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fyzických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90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45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45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1121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2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2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daně</a:t>
                      </a:r>
                      <a:r>
                        <a:rPr dirty="0" sz="800" spc="-2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příjmů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520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260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260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1211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daně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přidané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hodnoty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300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650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650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1345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 poplatku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za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 obecní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52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26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26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1341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 poplatku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ze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5">
                          <a:latin typeface="Liberation Sans"/>
                          <a:cs typeface="Liberation Sans"/>
                        </a:rPr>
                        <a:t>psů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500,00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500,00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1381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daně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hazardních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her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50">
                          <a:latin typeface="Liberation Sans"/>
                          <a:cs typeface="Liberation Sans"/>
                        </a:rPr>
                        <a:t>s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30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1511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daně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nemovitých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věcí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300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150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150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1037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2111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Příjem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</a:t>
                      </a:r>
                      <a:r>
                        <a:rPr dirty="0" sz="800" spc="-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poskytování služeb,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50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50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93675"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1070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2111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Rybářství</a:t>
                      </a:r>
                      <a:r>
                        <a:rPr dirty="0" sz="800" spc="-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a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myslivost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4705984" y="3459479"/>
            <a:ext cx="3873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 b="1" i="1">
                <a:latin typeface="Liberation Sans"/>
                <a:cs typeface="Liberation Sans"/>
              </a:rPr>
              <a:t>Celkem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179184" y="3459479"/>
            <a:ext cx="4381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 i="1">
                <a:latin typeface="Liberation Sans"/>
                <a:cs typeface="Liberation Sans"/>
              </a:rPr>
              <a:t>rok</a:t>
            </a:r>
            <a:r>
              <a:rPr dirty="0" sz="800" spc="-30" b="1" i="1">
                <a:latin typeface="Liberation Sans"/>
                <a:cs typeface="Liberation Sans"/>
              </a:rPr>
              <a:t> </a:t>
            </a:r>
            <a:r>
              <a:rPr dirty="0" sz="800" spc="-20" b="1" i="1">
                <a:latin typeface="Liberation Sans"/>
                <a:cs typeface="Liberation Sans"/>
              </a:rPr>
              <a:t>2026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417184" y="3459479"/>
            <a:ext cx="4381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 i="1">
                <a:latin typeface="Liberation Sans"/>
                <a:cs typeface="Liberation Sans"/>
              </a:rPr>
              <a:t>rok</a:t>
            </a:r>
            <a:r>
              <a:rPr dirty="0" sz="800" spc="-30" b="1" i="1">
                <a:latin typeface="Liberation Sans"/>
                <a:cs typeface="Liberation Sans"/>
              </a:rPr>
              <a:t> </a:t>
            </a:r>
            <a:r>
              <a:rPr dirty="0" sz="800" spc="-20" b="1" i="1">
                <a:latin typeface="Liberation Sans"/>
                <a:cs typeface="Liberation Sans"/>
              </a:rPr>
              <a:t>2025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056764" y="3494151"/>
            <a:ext cx="5480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latin typeface="Liberation Sans"/>
                <a:cs typeface="Liberation Sans"/>
              </a:rPr>
              <a:t>CELKEM</a:t>
            </a:r>
            <a:endParaRPr sz="1000">
              <a:latin typeface="Liberation Sans"/>
              <a:cs typeface="Liberation Sans"/>
            </a:endParaRPr>
          </a:p>
        </p:txBody>
      </p:sp>
      <p:graphicFrame>
        <p:nvGraphicFramePr>
          <p:cNvPr id="11" name="object 11" descr=""/>
          <p:cNvGraphicFramePr>
            <a:graphicFrameLocks noGrp="1"/>
          </p:cNvGraphicFramePr>
          <p:nvPr/>
        </p:nvGraphicFramePr>
        <p:xfrm>
          <a:off x="254000" y="3635474"/>
          <a:ext cx="10261600" cy="2588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605"/>
                <a:gridCol w="334645"/>
                <a:gridCol w="542925"/>
                <a:gridCol w="976630"/>
                <a:gridCol w="1715135"/>
                <a:gridCol w="819785"/>
                <a:gridCol w="762000"/>
                <a:gridCol w="4512945"/>
              </a:tblGrid>
              <a:tr h="22479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ts val="885"/>
                        </a:lnSpc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817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ts val="885"/>
                        </a:lnSpc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408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500,00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ts val="885"/>
                        </a:lnSpc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408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500,00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0"/>
                </a:tc>
              </a:tr>
              <a:tr h="209550">
                <a:tc>
                  <a:txBody>
                    <a:bodyPr/>
                    <a:lstStyle/>
                    <a:p>
                      <a:pPr algn="ctr" marR="2349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spc="-10" b="1">
                          <a:latin typeface="Liberation Sans"/>
                          <a:cs typeface="Liberation Sans"/>
                        </a:rPr>
                        <a:t>Výdaje</a:t>
                      </a:r>
                      <a:endParaRPr sz="12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44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E4FF"/>
                    </a:solidFill>
                  </a:tcPr>
                </a:tc>
              </a:tr>
              <a:tr h="198755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25" b="1" i="1">
                          <a:latin typeface="Liberation Sans"/>
                          <a:cs typeface="Liberation Sans"/>
                        </a:rPr>
                        <a:t>Par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374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25" b="1" i="1">
                          <a:latin typeface="Liberation Sans"/>
                          <a:cs typeface="Liberation Sans"/>
                        </a:rPr>
                        <a:t>Pol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org1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org2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4508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10" b="1" i="1">
                          <a:latin typeface="Liberation Sans"/>
                          <a:cs typeface="Liberation Sans"/>
                        </a:rPr>
                        <a:t>Název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spc="-10" b="1" i="1">
                          <a:latin typeface="Liberation Sans"/>
                          <a:cs typeface="Liberation Sans"/>
                        </a:rPr>
                        <a:t>Celkem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b="1" i="1">
                          <a:latin typeface="Liberation Sans"/>
                          <a:cs typeface="Liberation Sans"/>
                        </a:rPr>
                        <a:t>rok</a:t>
                      </a:r>
                      <a:r>
                        <a:rPr dirty="0" sz="800" spc="-30" b="1" i="1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2025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800" b="1" i="1">
                          <a:latin typeface="Liberation Sans"/>
                          <a:cs typeface="Liberation Sans"/>
                        </a:rPr>
                        <a:t>rok</a:t>
                      </a:r>
                      <a:r>
                        <a:rPr dirty="0" sz="800" spc="-30" b="1" i="1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2026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3035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1037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Nákup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ostatních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služeb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160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80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80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6510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1070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Rybářství</a:t>
                      </a:r>
                      <a:r>
                        <a:rPr dirty="0" sz="800" spc="-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a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myslivost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140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70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70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2212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Silnice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3341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5162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Služby</a:t>
                      </a:r>
                      <a:r>
                        <a:rPr dirty="0" sz="800" spc="-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elektronických</a:t>
                      </a:r>
                      <a:r>
                        <a:rPr dirty="0" sz="800" spc="-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komunikací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3399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5139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Nákup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materiálu</a:t>
                      </a:r>
                      <a:r>
                        <a:rPr dirty="0" sz="800" spc="-2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jinde</a:t>
                      </a:r>
                      <a:r>
                        <a:rPr dirty="0" sz="800" spc="-2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nezařazený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30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3722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Nákup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ostatních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služeb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3631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5154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Elektrická</a:t>
                      </a:r>
                      <a:r>
                        <a:rPr dirty="0" sz="800" spc="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energie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160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80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80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3745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Nákup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ostatních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služeb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8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4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4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4356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5229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Ostatní</a:t>
                      </a:r>
                      <a:r>
                        <a:rPr dirty="0" sz="800" spc="1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neinvestiční</a:t>
                      </a:r>
                      <a:r>
                        <a:rPr dirty="0" sz="800" spc="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transfery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5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5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5512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5137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Drobný</a:t>
                      </a:r>
                      <a:r>
                        <a:rPr dirty="0" sz="800" spc="-4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dlouhodobý</a:t>
                      </a:r>
                      <a:r>
                        <a:rPr dirty="0" sz="800" spc="-4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hmotný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6112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5023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Odměny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členů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zastupitelstev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obcí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500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250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250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065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6171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5169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Nákup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ostatních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služeb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355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750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605</a:t>
                      </a:r>
                      <a:r>
                        <a:rPr dirty="0" sz="800" spc="-4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39700"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5310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5163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Služby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peněžních ústavů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1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  <a:tr h="126364">
                <a:tc>
                  <a:txBody>
                    <a:bodyPr/>
                    <a:lstStyle/>
                    <a:p>
                      <a:pPr algn="ctr" marR="69850">
                        <a:lnSpc>
                          <a:spcPts val="869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6320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ts val="869"/>
                        </a:lnSpc>
                        <a:spcBef>
                          <a:spcPts val="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5163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869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869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XXXXXXXXXXXXX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869"/>
                        </a:lnSpc>
                        <a:spcBef>
                          <a:spcPts val="25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Pojištění</a:t>
                      </a:r>
                      <a:r>
                        <a:rPr dirty="0" sz="800" spc="1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funkčně</a:t>
                      </a:r>
                      <a:r>
                        <a:rPr dirty="0" sz="800" spc="1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nespecifikované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ts val="869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30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ts val="869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3827145">
                        <a:lnSpc>
                          <a:spcPts val="869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15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175"/>
                </a:tc>
              </a:tr>
            </a:tbl>
          </a:graphicData>
        </a:graphic>
      </p:graphicFrame>
      <p:sp>
        <p:nvSpPr>
          <p:cNvPr id="12" name="object 12" descr=""/>
          <p:cNvSpPr/>
          <p:nvPr/>
        </p:nvSpPr>
        <p:spPr>
          <a:xfrm>
            <a:off x="254000" y="7016750"/>
            <a:ext cx="10185400" cy="0"/>
          </a:xfrm>
          <a:custGeom>
            <a:avLst/>
            <a:gdLst/>
            <a:ahLst/>
            <a:cxnLst/>
            <a:rect l="l" t="t" r="r" b="b"/>
            <a:pathLst>
              <a:path w="10185400" h="0">
                <a:moveTo>
                  <a:pt x="0" y="0"/>
                </a:moveTo>
                <a:lnTo>
                  <a:pt x="10185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pc="-25"/>
              <a:t>1</a:t>
            </a:fld>
            <a:r>
              <a:rPr dirty="0" spc="-25"/>
              <a:t>/</a:t>
            </a:r>
            <a:r>
              <a:rPr dirty="0" spc="-25"/>
              <a:t>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41300" y="234950"/>
            <a:ext cx="11315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Liberation Sans"/>
                <a:cs typeface="Liberation Sans"/>
              </a:rPr>
              <a:t>Obec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Eš,</a:t>
            </a:r>
            <a:r>
              <a:rPr dirty="0" sz="800" spc="-25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IČO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00511366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501251" y="234950"/>
            <a:ext cx="95186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Liberation Sans"/>
                <a:cs typeface="Liberation Sans"/>
              </a:rPr>
              <a:t>KEO4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1.13.0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20">
                <a:latin typeface="Liberation Sans"/>
                <a:cs typeface="Liberation Sans"/>
              </a:rPr>
              <a:t>UR060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429759" y="486664"/>
            <a:ext cx="1834514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Liberation Sans"/>
                <a:cs typeface="Liberation Sans"/>
              </a:rPr>
              <a:t>Střednědobý</a:t>
            </a:r>
            <a:r>
              <a:rPr dirty="0" sz="1100" spc="-35">
                <a:latin typeface="Liberation Sans"/>
                <a:cs typeface="Liberation Sans"/>
              </a:rPr>
              <a:t> </a:t>
            </a:r>
            <a:r>
              <a:rPr dirty="0" sz="1100">
                <a:latin typeface="Liberation Sans"/>
                <a:cs typeface="Liberation Sans"/>
              </a:rPr>
              <a:t>výhled</a:t>
            </a:r>
            <a:r>
              <a:rPr dirty="0" sz="1100" spc="-35">
                <a:latin typeface="Liberation Sans"/>
                <a:cs typeface="Liberation Sans"/>
              </a:rPr>
              <a:t> </a:t>
            </a:r>
            <a:r>
              <a:rPr dirty="0" sz="1100" spc="-10">
                <a:latin typeface="Liberation Sans"/>
                <a:cs typeface="Liberation Sans"/>
              </a:rPr>
              <a:t>rozpočtu</a:t>
            </a:r>
            <a:endParaRPr sz="1100">
              <a:latin typeface="Liberation Sans"/>
              <a:cs typeface="Liberation Sans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254000" y="1060450"/>
            <a:ext cx="10185400" cy="0"/>
          </a:xfrm>
          <a:custGeom>
            <a:avLst/>
            <a:gdLst/>
            <a:ahLst/>
            <a:cxnLst/>
            <a:rect l="l" t="t" r="r" b="b"/>
            <a:pathLst>
              <a:path w="10185400" h="0">
                <a:moveTo>
                  <a:pt x="0" y="0"/>
                </a:moveTo>
                <a:lnTo>
                  <a:pt x="101854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4474464" y="1052829"/>
            <a:ext cx="618490" cy="33274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350"/>
              </a:spcBef>
            </a:pPr>
            <a:r>
              <a:rPr dirty="0" sz="800" spc="-10" b="1" i="1">
                <a:latin typeface="Liberation Sans"/>
                <a:cs typeface="Liberation Sans"/>
              </a:rPr>
              <a:t>Celkem</a:t>
            </a:r>
            <a:endParaRPr sz="800">
              <a:latin typeface="Liberation Sans"/>
              <a:cs typeface="Liberation Sans"/>
            </a:endParaRPr>
          </a:p>
          <a:p>
            <a:pPr algn="r" marR="5080">
              <a:lnSpc>
                <a:spcPct val="100000"/>
              </a:lnSpc>
              <a:spcBef>
                <a:spcPts val="250"/>
              </a:spcBef>
            </a:pPr>
            <a:r>
              <a:rPr dirty="0" sz="800">
                <a:latin typeface="Liberation Sans"/>
                <a:cs typeface="Liberation Sans"/>
              </a:rPr>
              <a:t>2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817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000,00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998464" y="1052829"/>
            <a:ext cx="618490" cy="33274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350"/>
              </a:spcBef>
            </a:pPr>
            <a:r>
              <a:rPr dirty="0" sz="800" b="1" i="1">
                <a:latin typeface="Liberation Sans"/>
                <a:cs typeface="Liberation Sans"/>
              </a:rPr>
              <a:t>rok</a:t>
            </a:r>
            <a:r>
              <a:rPr dirty="0" sz="800" spc="-30" b="1" i="1">
                <a:latin typeface="Liberation Sans"/>
                <a:cs typeface="Liberation Sans"/>
              </a:rPr>
              <a:t> </a:t>
            </a:r>
            <a:r>
              <a:rPr dirty="0" sz="800" spc="-20" b="1" i="1">
                <a:latin typeface="Liberation Sans"/>
                <a:cs typeface="Liberation Sans"/>
              </a:rPr>
              <a:t>2026</a:t>
            </a:r>
            <a:endParaRPr sz="800">
              <a:latin typeface="Liberation Sans"/>
              <a:cs typeface="Liberation Sans"/>
            </a:endParaRPr>
          </a:p>
          <a:p>
            <a:pPr algn="r" marR="5080">
              <a:lnSpc>
                <a:spcPct val="100000"/>
              </a:lnSpc>
              <a:spcBef>
                <a:spcPts val="250"/>
              </a:spcBef>
            </a:pPr>
            <a:r>
              <a:rPr dirty="0" sz="800">
                <a:latin typeface="Liberation Sans"/>
                <a:cs typeface="Liberation Sans"/>
              </a:rPr>
              <a:t>1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336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000,00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236464" y="1052829"/>
            <a:ext cx="618490" cy="33274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350"/>
              </a:spcBef>
            </a:pPr>
            <a:r>
              <a:rPr dirty="0" sz="800" b="1" i="1">
                <a:latin typeface="Liberation Sans"/>
                <a:cs typeface="Liberation Sans"/>
              </a:rPr>
              <a:t>rok</a:t>
            </a:r>
            <a:r>
              <a:rPr dirty="0" sz="800" spc="-30" b="1" i="1">
                <a:latin typeface="Liberation Sans"/>
                <a:cs typeface="Liberation Sans"/>
              </a:rPr>
              <a:t> </a:t>
            </a:r>
            <a:r>
              <a:rPr dirty="0" sz="800" spc="-20" b="1" i="1">
                <a:latin typeface="Liberation Sans"/>
                <a:cs typeface="Liberation Sans"/>
              </a:rPr>
              <a:t>2025</a:t>
            </a:r>
            <a:endParaRPr sz="800">
              <a:latin typeface="Liberation Sans"/>
              <a:cs typeface="Liberation Sans"/>
            </a:endParaRPr>
          </a:p>
          <a:p>
            <a:pPr algn="r" marR="5080">
              <a:lnSpc>
                <a:spcPct val="100000"/>
              </a:lnSpc>
              <a:spcBef>
                <a:spcPts val="250"/>
              </a:spcBef>
            </a:pPr>
            <a:r>
              <a:rPr dirty="0" sz="800">
                <a:latin typeface="Liberation Sans"/>
                <a:cs typeface="Liberation Sans"/>
              </a:rPr>
              <a:t>1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>
                <a:latin typeface="Liberation Sans"/>
                <a:cs typeface="Liberation Sans"/>
              </a:rPr>
              <a:t>481</a:t>
            </a:r>
            <a:r>
              <a:rPr dirty="0" sz="800" spc="-30">
                <a:latin typeface="Liberation Sans"/>
                <a:cs typeface="Liberation Sans"/>
              </a:rPr>
              <a:t> </a:t>
            </a:r>
            <a:r>
              <a:rPr dirty="0" sz="800" spc="-10">
                <a:latin typeface="Liberation Sans"/>
                <a:cs typeface="Liberation Sans"/>
              </a:rPr>
              <a:t>000,00</a:t>
            </a:r>
            <a:endParaRPr sz="800">
              <a:latin typeface="Liberation Sans"/>
              <a:cs typeface="Liberation Sans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056764" y="1119251"/>
            <a:ext cx="5480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latin typeface="Liberation Sans"/>
                <a:cs typeface="Liberation Sans"/>
              </a:rPr>
              <a:t>CELKEM</a:t>
            </a:r>
            <a:endParaRPr sz="1000">
              <a:latin typeface="Liberation Sans"/>
              <a:cs typeface="Liberation Sans"/>
            </a:endParaRPr>
          </a:p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266700" y="1924050"/>
          <a:ext cx="10223500" cy="1481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6100"/>
                <a:gridCol w="998854"/>
                <a:gridCol w="812164"/>
                <a:gridCol w="761364"/>
                <a:gridCol w="676910"/>
                <a:gridCol w="3809365"/>
              </a:tblGrid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155"/>
                        </a:lnSpc>
                        <a:spcBef>
                          <a:spcPts val="260"/>
                        </a:spcBef>
                      </a:pPr>
                      <a:r>
                        <a:rPr dirty="0" sz="1000" spc="-10" b="1">
                          <a:latin typeface="Liberation Sans"/>
                          <a:cs typeface="Liberation Sans"/>
                        </a:rPr>
                        <a:t>Rekapitulace</a:t>
                      </a:r>
                      <a:endParaRPr sz="10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302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7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ts val="930"/>
                        </a:lnSpc>
                      </a:pPr>
                      <a:r>
                        <a:rPr dirty="0" sz="800" spc="-10" b="1" i="1">
                          <a:latin typeface="Liberation Sans"/>
                          <a:cs typeface="Liberation Sans"/>
                        </a:rPr>
                        <a:t>Celkem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ts val="930"/>
                        </a:lnSpc>
                      </a:pPr>
                      <a:r>
                        <a:rPr dirty="0" sz="800" b="1" i="1">
                          <a:latin typeface="Liberation Sans"/>
                          <a:cs typeface="Liberation Sans"/>
                        </a:rPr>
                        <a:t>rok</a:t>
                      </a:r>
                      <a:r>
                        <a:rPr dirty="0" sz="800" spc="-30" b="1" i="1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2025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30"/>
                        </a:lnSpc>
                      </a:pPr>
                      <a:r>
                        <a:rPr dirty="0" sz="800" b="1" i="1">
                          <a:latin typeface="Liberation Sans"/>
                          <a:cs typeface="Liberation Sans"/>
                        </a:rPr>
                        <a:t>rok</a:t>
                      </a:r>
                      <a:r>
                        <a:rPr dirty="0" sz="800" spc="-30" b="1" i="1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20" b="1" i="1">
                          <a:latin typeface="Liberation Sans"/>
                          <a:cs typeface="Liberation Sans"/>
                        </a:rPr>
                        <a:t>2026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6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 spc="-10" b="1">
                          <a:latin typeface="Liberation Sans"/>
                          <a:cs typeface="Liberation Sans"/>
                        </a:rPr>
                        <a:t>Příjmy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817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408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500,00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408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500,00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6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 spc="-10" b="1">
                          <a:latin typeface="Liberation Sans"/>
                          <a:cs typeface="Liberation Sans"/>
                        </a:rPr>
                        <a:t>Výdaje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2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817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481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1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336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000,00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8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6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 spc="-10" b="1">
                          <a:latin typeface="Liberation Sans"/>
                          <a:cs typeface="Liberation Sans"/>
                        </a:rPr>
                        <a:t>Financování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28575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7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00" spc="-10" b="1">
                          <a:latin typeface="Liberation Sans"/>
                          <a:cs typeface="Liberation Sans"/>
                        </a:rPr>
                        <a:t>Rozdíl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048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00" spc="-20">
                          <a:latin typeface="Liberation Sans"/>
                          <a:cs typeface="Liberation Sans"/>
                        </a:rPr>
                        <a:t>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048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768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00" spc="-10">
                          <a:latin typeface="Liberation Sans"/>
                          <a:cs typeface="Liberation Sans"/>
                        </a:rPr>
                        <a:t>-</a:t>
                      </a:r>
                      <a:r>
                        <a:rPr dirty="0" sz="800">
                          <a:latin typeface="Liberation Sans"/>
                          <a:cs typeface="Liberation Sans"/>
                        </a:rPr>
                        <a:t>72</a:t>
                      </a:r>
                      <a:r>
                        <a:rPr dirty="0" sz="800" spc="-2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500,00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048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00">
                          <a:latin typeface="Liberation Sans"/>
                          <a:cs typeface="Liberation Sans"/>
                        </a:rPr>
                        <a:t>72</a:t>
                      </a:r>
                      <a:r>
                        <a:rPr dirty="0" sz="8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800" spc="-10">
                          <a:latin typeface="Liberation Sans"/>
                          <a:cs typeface="Liberation Sans"/>
                        </a:rPr>
                        <a:t>500,00</a:t>
                      </a:r>
                      <a:endParaRPr sz="8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3048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94005">
                <a:tc>
                  <a:txBody>
                    <a:bodyPr/>
                    <a:lstStyle/>
                    <a:p>
                      <a:pPr marL="6985">
                        <a:lnSpc>
                          <a:spcPts val="1110"/>
                        </a:lnSpc>
                        <a:spcBef>
                          <a:spcPts val="1105"/>
                        </a:spcBef>
                      </a:pPr>
                      <a:r>
                        <a:rPr dirty="0" sz="1000">
                          <a:latin typeface="Liberation Sans"/>
                          <a:cs typeface="Liberation Sans"/>
                        </a:rPr>
                        <a:t>Schváleno</a:t>
                      </a:r>
                      <a:r>
                        <a:rPr dirty="0" sz="1000" spc="-3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1000">
                          <a:latin typeface="Liberation Sans"/>
                          <a:cs typeface="Liberation Sans"/>
                        </a:rPr>
                        <a:t>usnesením</a:t>
                      </a:r>
                      <a:r>
                        <a:rPr dirty="0" sz="1000" spc="-25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dirty="0" sz="1000">
                          <a:latin typeface="Liberation Sans"/>
                          <a:cs typeface="Liberation Sans"/>
                        </a:rPr>
                        <a:t>číslo: </a:t>
                      </a:r>
                      <a:r>
                        <a:rPr dirty="0" baseline="16666" sz="1500" spc="-15">
                          <a:latin typeface="Liberation Sans"/>
                          <a:cs typeface="Liberation Sans"/>
                        </a:rPr>
                        <a:t>20/23</a:t>
                      </a:r>
                      <a:endParaRPr baseline="16666" sz="1500">
                        <a:latin typeface="Liberation Sans"/>
                        <a:cs typeface="Liberation Sans"/>
                      </a:endParaRPr>
                    </a:p>
                  </a:txBody>
                  <a:tcPr marL="0" marR="0" marB="0" marT="1403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" name="object 11" descr=""/>
          <p:cNvSpPr txBox="1"/>
          <p:nvPr/>
        </p:nvSpPr>
        <p:spPr>
          <a:xfrm>
            <a:off x="241300" y="3430651"/>
            <a:ext cx="2299335" cy="638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6995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latin typeface="Liberation Sans"/>
                <a:cs typeface="Liberation Sans"/>
              </a:rPr>
              <a:t>Dne:</a:t>
            </a:r>
            <a:r>
              <a:rPr dirty="0" sz="1000" spc="-55">
                <a:latin typeface="Liberation Sans"/>
                <a:cs typeface="Liberation Sans"/>
              </a:rPr>
              <a:t> </a:t>
            </a:r>
            <a:r>
              <a:rPr dirty="0" sz="1000" spc="-10">
                <a:latin typeface="Liberation Sans"/>
                <a:cs typeface="Liberation Sans"/>
              </a:rPr>
              <a:t>24.10.2023</a:t>
            </a:r>
            <a:endParaRPr sz="1000">
              <a:latin typeface="Liberation Sans"/>
              <a:cs typeface="Liberation Sans"/>
            </a:endParaRPr>
          </a:p>
          <a:p>
            <a:pPr>
              <a:lnSpc>
                <a:spcPct val="100000"/>
              </a:lnSpc>
            </a:pPr>
            <a:endParaRPr sz="1000">
              <a:latin typeface="Liberation Sans"/>
              <a:cs typeface="Liberation Sans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000">
              <a:latin typeface="Liberation Sans"/>
              <a:cs typeface="Liberation Sans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Liberation Sans"/>
                <a:cs typeface="Liberation Sans"/>
              </a:rPr>
              <a:t>Počet</a:t>
            </a:r>
            <a:r>
              <a:rPr dirty="0" sz="1000" spc="-35">
                <a:latin typeface="Liberation Sans"/>
                <a:cs typeface="Liberation Sans"/>
              </a:rPr>
              <a:t> </a:t>
            </a:r>
            <a:r>
              <a:rPr dirty="0" sz="1000">
                <a:latin typeface="Liberation Sans"/>
                <a:cs typeface="Liberation Sans"/>
              </a:rPr>
              <a:t>záznamů:</a:t>
            </a:r>
            <a:r>
              <a:rPr dirty="0" sz="1000" spc="-30">
                <a:latin typeface="Liberation Sans"/>
                <a:cs typeface="Liberation Sans"/>
              </a:rPr>
              <a:t> </a:t>
            </a:r>
            <a:r>
              <a:rPr dirty="0" sz="1000" spc="-25">
                <a:latin typeface="Liberation Sans"/>
                <a:cs typeface="Liberation Sans"/>
              </a:rPr>
              <a:t>25</a:t>
            </a:r>
            <a:endParaRPr sz="1000">
              <a:latin typeface="Liberation Sans"/>
              <a:cs typeface="Liberation Sans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254000" y="7016750"/>
            <a:ext cx="10185400" cy="0"/>
          </a:xfrm>
          <a:custGeom>
            <a:avLst/>
            <a:gdLst/>
            <a:ahLst/>
            <a:cxnLst/>
            <a:rect l="l" t="t" r="r" b="b"/>
            <a:pathLst>
              <a:path w="10185400" h="0">
                <a:moveTo>
                  <a:pt x="0" y="0"/>
                </a:moveTo>
                <a:lnTo>
                  <a:pt x="10185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pc="-25"/>
              <a:t>1</a:t>
            </a:fld>
            <a:r>
              <a:rPr dirty="0" spc="-25"/>
              <a:t>/</a:t>
            </a:r>
            <a:r>
              <a:rPr dirty="0" spc="-25"/>
              <a:t>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2024-05-29T09:09:35Z</dcterms:created>
  <dcterms:modified xsi:type="dcterms:W3CDTF">2024-05-29T09:09:35Z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2024-05-29T00:00:00Z</vt:filetime>
  </property>
  <property fmtid="{D5CDD505-2E9C-101B-9397-08002B2CF9AE}" pid="3" name="Creator">
    <vt:lpwstr>JasperReports Library version 6.17.0-6d93193241dd8cc42629e188b94f9e0bc5722efd</vt:lpwstr>
  </property>
  <property fmtid="{D5CDD505-2E9C-101B-9397-08002B2CF9AE}" pid="4" name="LastSaved">
    <vt:filetime>2024-05-29T00:00:00Z</vt:filetime>
  </property>
  <property fmtid="{D5CDD505-2E9C-101B-9397-08002B2CF9AE}" pid="5" name="Producer">
    <vt:lpwstr>iText 2.1.7 by 1T3XT</vt:lpwstr>
  </property>
</Properties>
</file>